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7" r:id="rId2"/>
    <p:sldId id="257" r:id="rId3"/>
    <p:sldId id="384" r:id="rId4"/>
    <p:sldId id="361" r:id="rId5"/>
    <p:sldId id="362" r:id="rId6"/>
    <p:sldId id="363" r:id="rId7"/>
    <p:sldId id="364" r:id="rId8"/>
    <p:sldId id="365" r:id="rId9"/>
    <p:sldId id="366" r:id="rId10"/>
    <p:sldId id="258" r:id="rId11"/>
    <p:sldId id="284" r:id="rId12"/>
    <p:sldId id="285" r:id="rId13"/>
    <p:sldId id="286" r:id="rId14"/>
    <p:sldId id="289" r:id="rId15"/>
    <p:sldId id="287" r:id="rId16"/>
    <p:sldId id="290" r:id="rId17"/>
    <p:sldId id="291" r:id="rId18"/>
    <p:sldId id="292" r:id="rId19"/>
    <p:sldId id="260" r:id="rId20"/>
    <p:sldId id="348" r:id="rId21"/>
    <p:sldId id="353" r:id="rId22"/>
    <p:sldId id="354" r:id="rId23"/>
    <p:sldId id="372" r:id="rId24"/>
    <p:sldId id="318" r:id="rId25"/>
    <p:sldId id="319" r:id="rId26"/>
    <p:sldId id="320" r:id="rId27"/>
    <p:sldId id="321" r:id="rId28"/>
    <p:sldId id="322" r:id="rId29"/>
    <p:sldId id="323" r:id="rId30"/>
    <p:sldId id="326" r:id="rId31"/>
    <p:sldId id="329" r:id="rId32"/>
    <p:sldId id="337" r:id="rId33"/>
    <p:sldId id="338" r:id="rId34"/>
    <p:sldId id="360" r:id="rId35"/>
    <p:sldId id="262" r:id="rId36"/>
    <p:sldId id="341" r:id="rId37"/>
    <p:sldId id="340" r:id="rId38"/>
    <p:sldId id="343" r:id="rId39"/>
    <p:sldId id="342" r:id="rId40"/>
    <p:sldId id="344" r:id="rId41"/>
    <p:sldId id="373" r:id="rId42"/>
    <p:sldId id="267" r:id="rId43"/>
    <p:sldId id="282" r:id="rId44"/>
    <p:sldId id="374" r:id="rId45"/>
    <p:sldId id="383" r:id="rId46"/>
    <p:sldId id="269" r:id="rId47"/>
    <p:sldId id="369" r:id="rId48"/>
    <p:sldId id="270" r:id="rId49"/>
    <p:sldId id="281" r:id="rId50"/>
    <p:sldId id="381" r:id="rId51"/>
    <p:sldId id="379" r:id="rId52"/>
    <p:sldId id="377" r:id="rId53"/>
    <p:sldId id="385" r:id="rId54"/>
    <p:sldId id="38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8D5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6" y="-30079"/>
            <a:ext cx="12287416" cy="6888079"/>
          </a:xfrm>
          <a:prstGeom prst="rect">
            <a:avLst/>
          </a:prstGeom>
        </p:spPr>
      </p:pic>
      <p:sp>
        <p:nvSpPr>
          <p:cNvPr id="3" name="Pravokotnik 2"/>
          <p:cNvSpPr/>
          <p:nvPr/>
        </p:nvSpPr>
        <p:spPr>
          <a:xfrm>
            <a:off x="857668" y="4195956"/>
            <a:ext cx="9967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stA="59000" endPos="80000" dist="114300" dir="5400000" sy="-100000" algn="bl" rotWithShape="0"/>
                </a:effectLst>
              </a:rPr>
              <a:t>Modélisations par L-systèmes</a:t>
            </a:r>
            <a:endParaRPr lang="sl-SI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  <a:reflection stA="59000" endPos="80000" dist="114300" dir="5400000" sy="-100000" algn="bl" rotWithShape="0"/>
              </a:effectLst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391896" y="6341423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Fait par Issa, Alex et Thibault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formelle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L-système est un triplet (A,</a:t>
            </a:r>
            <a:r>
              <a:rPr lang="el-GR" dirty="0" smtClean="0"/>
              <a:t> φ</a:t>
            </a:r>
            <a:r>
              <a:rPr lang="fr-FR" dirty="0" smtClean="0"/>
              <a:t>,g), avec :</a:t>
            </a:r>
          </a:p>
          <a:p>
            <a:pPr lvl="1"/>
            <a:r>
              <a:rPr lang="fr-FR" dirty="0" smtClean="0"/>
              <a:t>A un alphabet fini</a:t>
            </a:r>
          </a:p>
          <a:p>
            <a:pPr lvl="1"/>
            <a:r>
              <a:rPr lang="el-GR" dirty="0"/>
              <a:t>φ</a:t>
            </a:r>
            <a:r>
              <a:rPr lang="fr-FR" dirty="0" smtClean="0"/>
              <a:t> un morphisme (application de A* dans A* tq </a:t>
            </a:r>
            <a:r>
              <a:rPr lang="el-GR" dirty="0" smtClean="0"/>
              <a:t>φ</a:t>
            </a:r>
            <a:r>
              <a:rPr lang="fr-FR" dirty="0" smtClean="0"/>
              <a:t>(vw)=</a:t>
            </a:r>
            <a:r>
              <a:rPr lang="el-GR" dirty="0" smtClean="0"/>
              <a:t>φ</a:t>
            </a:r>
            <a:r>
              <a:rPr lang="fr-FR" dirty="0" smtClean="0"/>
              <a:t>(v)</a:t>
            </a:r>
            <a:r>
              <a:rPr lang="el-GR" dirty="0"/>
              <a:t> </a:t>
            </a:r>
            <a:r>
              <a:rPr lang="el-GR" dirty="0" smtClean="0"/>
              <a:t>φ</a:t>
            </a:r>
            <a:r>
              <a:rPr lang="fr-FR" dirty="0" smtClean="0"/>
              <a:t>(w)</a:t>
            </a:r>
          </a:p>
          <a:p>
            <a:pPr lvl="1"/>
            <a:r>
              <a:rPr lang="fr-FR" dirty="0" smtClean="0"/>
              <a:t>g une graine (mot de A)</a:t>
            </a:r>
          </a:p>
          <a:p>
            <a:endParaRPr lang="fr-FR" dirty="0"/>
          </a:p>
          <a:p>
            <a:r>
              <a:rPr lang="fr-FR" dirty="0" smtClean="0"/>
              <a:t>L est alors le langage dénnoté par le L-système, à savoir :</a:t>
            </a:r>
          </a:p>
          <a:p>
            <a:endParaRPr lang="fr-FR" dirty="0" smtClean="0"/>
          </a:p>
          <a:p>
            <a:endParaRPr lang="fr-FR" b="1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4039263" y="4850297"/>
            <a:ext cx="329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 = {</a:t>
            </a:r>
            <a:r>
              <a:rPr lang="el-GR" sz="2400" dirty="0" smtClean="0"/>
              <a:t>φ</a:t>
            </a:r>
            <a:r>
              <a:rPr lang="fr-FR" sz="2400" baseline="30000" dirty="0" smtClean="0"/>
              <a:t>n</a:t>
            </a:r>
            <a:r>
              <a:rPr lang="fr-FR" sz="2400" dirty="0" smtClean="0"/>
              <a:t>(g</a:t>
            </a:r>
            <a:r>
              <a:rPr lang="fr-FR" sz="2400" dirty="0"/>
              <a:t>), n e N*}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</a:t>
            </a:r>
            <a:endParaRPr lang="fr-FR" dirty="0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ravokotnik 9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ravokotnik 10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avokotnik 8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(g)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(gada)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400" baseline="300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smtClean="0"/>
              <a:t>φ</a:t>
            </a:r>
            <a:r>
              <a:rPr lang="fr-FR" sz="2400" smtClean="0"/>
              <a:t>  :  A* </a:t>
            </a:r>
            <a:r>
              <a:rPr lang="fr-FR" sz="240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a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g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smtClean="0"/>
              <a:t>	d </a:t>
            </a:r>
            <a:r>
              <a:rPr lang="fr-FR" sz="2400" smtClean="0">
                <a:sym typeface="Wingdings" panose="05000000000000000000" pitchFamily="2" charset="2"/>
              </a:rPr>
              <a:t></a:t>
            </a:r>
            <a:r>
              <a:rPr lang="fr-FR" sz="240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smtClean="0"/>
          </a:p>
          <a:p>
            <a:pPr marL="0" indent="0">
              <a:buFont typeface="Wingdings 3" charset="2"/>
              <a:buNone/>
            </a:pPr>
            <a:r>
              <a:rPr lang="fr-FR" sz="240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9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sz="2000" baseline="3000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gadagada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gadagada</a:t>
            </a:r>
          </a:p>
          <a:p>
            <a:pPr algn="ctr"/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značba mesta vsebin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značba mesta vsebine 2"/>
          <p:cNvSpPr txBox="1">
            <a:spLocks/>
          </p:cNvSpPr>
          <p:nvPr/>
        </p:nvSpPr>
        <p:spPr>
          <a:xfrm>
            <a:off x="1393534" y="1905000"/>
            <a:ext cx="20752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Font typeface="Wingdings 3" charset="2"/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	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Font typeface="Wingdings 3" charset="2"/>
              <a:buNone/>
            </a:pPr>
            <a:endParaRPr lang="fr-FR" sz="2400" dirty="0" smtClean="0"/>
          </a:p>
          <a:p>
            <a:pPr marL="0" indent="0">
              <a:buFont typeface="Wingdings 3" charset="2"/>
              <a:buNone/>
            </a:pPr>
            <a:r>
              <a:rPr lang="fr-FR" sz="2400" dirty="0" smtClean="0"/>
              <a:t>Graine = {g}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2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Desna puščica 5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ravokotnik 6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accent6">
                    <a:lumMod val="50000"/>
                  </a:schemeClr>
                </a:solidFill>
              </a:rPr>
              <a:t>φ</a:t>
            </a:r>
            <a:r>
              <a:rPr lang="fr-FR" baseline="300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(g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) =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gadagadagadagadagadagadagadagada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Naslov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Un exemple de L-système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3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Intérprétation via ‘turtle’</a:t>
            </a:r>
            <a:endParaRPr lang="fr-FR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3" y="1433974"/>
            <a:ext cx="8671506" cy="5424026"/>
          </a:xfrm>
        </p:spPr>
      </p:pic>
    </p:spTree>
    <p:extLst>
      <p:ext uri="{BB962C8B-B14F-4D97-AF65-F5344CB8AC3E}">
        <p14:creationId xmlns:p14="http://schemas.microsoft.com/office/powerpoint/2010/main" val="11692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iriadna.com/desctopwalls/images/max/In-the-for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>
                <a:solidFill>
                  <a:schemeClr val="bg1"/>
                </a:solidFill>
              </a:rPr>
              <a:t>1. Complément théorique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2. Définition formelle d’un L-système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3. Interprétation turtle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4. Un  peu de botanique…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5. Impression 3D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6. </a:t>
            </a:r>
            <a:r>
              <a:rPr lang="fr-FR" sz="2400" dirty="0" smtClean="0">
                <a:solidFill>
                  <a:schemeClr val="bg1"/>
                </a:solidFill>
              </a:rPr>
              <a:t>Projets en cours, perspectives…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4432093" y="263492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 L A N</a:t>
            </a:r>
            <a:endParaRPr lang="sl-SI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5519531" y="274166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5519531" y="2741875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19531" y="2741455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5519531" y="2748185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13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13" name="Raven puščični povezovalnik 12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lika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5" name="Skupina 14"/>
          <p:cNvGrpSpPr/>
          <p:nvPr/>
        </p:nvGrpSpPr>
        <p:grpSpPr>
          <a:xfrm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1877834" y="578701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21" name="Skupina 20"/>
          <p:cNvGrpSpPr/>
          <p:nvPr/>
        </p:nvGrpSpPr>
        <p:grpSpPr>
          <a:xfrm flipH="1">
            <a:off x="2005054" y="2900900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kupina 14"/>
          <p:cNvGrpSpPr/>
          <p:nvPr/>
        </p:nvGrpSpPr>
        <p:grpSpPr>
          <a:xfrm rot="5400000" flipH="1">
            <a:off x="2005054" y="2900901"/>
            <a:ext cx="2439282" cy="1340701"/>
            <a:chOff x="8038769" y="3045349"/>
            <a:chExt cx="2439283" cy="1340701"/>
          </a:xfrm>
        </p:grpSpPr>
        <p:cxnSp>
          <p:nvCxnSpPr>
            <p:cNvPr id="16" name="Raven puščični povezovalnik 1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Slika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grpSp>
        <p:nvGrpSpPr>
          <p:cNvPr id="18" name="Skupina 17"/>
          <p:cNvGrpSpPr/>
          <p:nvPr/>
        </p:nvGrpSpPr>
        <p:grpSpPr>
          <a:xfrm flipH="1">
            <a:off x="5540942" y="586653"/>
            <a:ext cx="2439282" cy="1340701"/>
            <a:chOff x="8038769" y="3045349"/>
            <a:chExt cx="2439283" cy="1340701"/>
          </a:xfrm>
        </p:grpSpPr>
        <p:cxnSp>
          <p:nvCxnSpPr>
            <p:cNvPr id="19" name="Raven puščični povezovalnik 18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Slika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cxnSp>
        <p:nvCxnSpPr>
          <p:cNvPr id="3" name="Raven povezovalnik 2"/>
          <p:cNvCxnSpPr>
            <a:endCxn id="20" idx="3"/>
          </p:cNvCxnSpPr>
          <p:nvPr/>
        </p:nvCxnSpPr>
        <p:spPr>
          <a:xfrm>
            <a:off x="356692" y="1257004"/>
            <a:ext cx="51842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Skupina 20"/>
          <p:cNvGrpSpPr/>
          <p:nvPr/>
        </p:nvGrpSpPr>
        <p:grpSpPr>
          <a:xfrm rot="16200000" flipH="1">
            <a:off x="6747121" y="2769138"/>
            <a:ext cx="2439282" cy="1340701"/>
            <a:chOff x="8038769" y="3045349"/>
            <a:chExt cx="2439283" cy="1340701"/>
          </a:xfrm>
        </p:grpSpPr>
        <p:cxnSp>
          <p:nvCxnSpPr>
            <p:cNvPr id="22" name="Raven puščični povezovalnik 21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Slika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  <p:sp>
        <p:nvSpPr>
          <p:cNvPr id="7" name="PoljeZBesedilom 6"/>
          <p:cNvSpPr txBox="1"/>
          <p:nvPr/>
        </p:nvSpPr>
        <p:spPr>
          <a:xfrm>
            <a:off x="5291462" y="34146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239416" y="890546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9837089" y="3466417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Rotation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239416" y="5649169"/>
            <a:ext cx="261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Retours à la dernière position sauvegardée</a:t>
            </a:r>
            <a:endParaRPr lang="fr-FR" dirty="0"/>
          </a:p>
        </p:txBody>
      </p:sp>
      <p:grpSp>
        <p:nvGrpSpPr>
          <p:cNvPr id="25" name="Skupina 24"/>
          <p:cNvGrpSpPr/>
          <p:nvPr/>
        </p:nvGrpSpPr>
        <p:grpSpPr>
          <a:xfrm flipH="1">
            <a:off x="2100470" y="5301985"/>
            <a:ext cx="2439282" cy="1340701"/>
            <a:chOff x="8038769" y="3045349"/>
            <a:chExt cx="2439283" cy="1340701"/>
          </a:xfrm>
        </p:grpSpPr>
        <p:cxnSp>
          <p:nvCxnSpPr>
            <p:cNvPr id="26" name="Raven puščični povezovalnik 25"/>
            <p:cNvCxnSpPr/>
            <p:nvPr/>
          </p:nvCxnSpPr>
          <p:spPr>
            <a:xfrm flipH="1">
              <a:off x="8038769" y="3715699"/>
              <a:ext cx="2439283" cy="134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Slika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1960" y="3045349"/>
              <a:ext cx="2016092" cy="134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00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vsebine 2"/>
          <p:cNvSpPr>
            <a:spLocks noGrp="1"/>
          </p:cNvSpPr>
          <p:nvPr>
            <p:ph idx="1"/>
          </p:nvPr>
        </p:nvSpPr>
        <p:spPr>
          <a:xfrm>
            <a:off x="1393534" y="1905000"/>
            <a:ext cx="207529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/>
              <a:t>A = {a,d,g}</a:t>
            </a:r>
          </a:p>
          <a:p>
            <a:pPr marL="0" indent="0">
              <a:buNone/>
            </a:pPr>
            <a:r>
              <a:rPr lang="el-GR" sz="2400" dirty="0" smtClean="0"/>
              <a:t>φ</a:t>
            </a:r>
            <a:r>
              <a:rPr lang="fr-FR" sz="2400" dirty="0" smtClean="0"/>
              <a:t>  :  A* </a:t>
            </a:r>
            <a:r>
              <a:rPr lang="fr-FR" sz="2400" dirty="0" smtClean="0">
                <a:sym typeface="Wingdings" panose="05000000000000000000" pitchFamily="2" charset="2"/>
              </a:rPr>
              <a:t> A*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da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g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d </a:t>
            </a:r>
            <a:r>
              <a:rPr lang="fr-FR" sz="2400" dirty="0" smtClean="0">
                <a:sym typeface="Wingdings" panose="05000000000000000000" pitchFamily="2" charset="2"/>
              </a:rPr>
              <a:t></a:t>
            </a:r>
            <a:r>
              <a:rPr lang="fr-FR" sz="2400" dirty="0" smtClean="0"/>
              <a:t> ga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Graine = {g}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Desna puščica 2"/>
          <p:cNvSpPr/>
          <p:nvPr/>
        </p:nvSpPr>
        <p:spPr>
          <a:xfrm>
            <a:off x="3468824" y="3005519"/>
            <a:ext cx="2552369" cy="118481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ravokotnik 3"/>
          <p:cNvSpPr/>
          <p:nvPr/>
        </p:nvSpPr>
        <p:spPr>
          <a:xfrm>
            <a:off x="6649158" y="2870768"/>
            <a:ext cx="3328321" cy="145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38122" y="3196425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61899" y="3395207"/>
            <a:ext cx="1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φ </a:t>
            </a:r>
            <a:r>
              <a:rPr lang="fr-FR" baseline="3000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7955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283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89081" y="3735539"/>
            <a:ext cx="2114" cy="143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19091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8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7816132" y="3735539"/>
            <a:ext cx="75063" cy="1049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5822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6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>
            <a:off x="6779129" y="4524292"/>
            <a:ext cx="154408" cy="111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1715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1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6902540" y="4524292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419165" y="817828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jeZBesedilom 7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 théorique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982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276251" y="5731153"/>
            <a:ext cx="94608" cy="1669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64776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 flipH="1" flipV="1">
            <a:off x="7155530" y="5639739"/>
            <a:ext cx="176951" cy="174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2895415" y="820157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55647" cy="11740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jeZBesedilom 8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3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3511301" y="1883827"/>
            <a:ext cx="5398948" cy="456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Raven puščični povezovalnik 3"/>
          <p:cNvCxnSpPr/>
          <p:nvPr/>
        </p:nvCxnSpPr>
        <p:spPr>
          <a:xfrm>
            <a:off x="7949317" y="3717630"/>
            <a:ext cx="2219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PoljeZBesedilom 4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sp>
        <p:nvSpPr>
          <p:cNvPr id="6" name="Pravokotnik 5"/>
          <p:cNvSpPr/>
          <p:nvPr/>
        </p:nvSpPr>
        <p:spPr>
          <a:xfrm>
            <a:off x="9490111" y="789253"/>
            <a:ext cx="357809" cy="461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Raven povezovalnik 6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/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/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ovezovalnik 15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jeZBesedilom 16"/>
          <p:cNvSpPr txBox="1"/>
          <p:nvPr/>
        </p:nvSpPr>
        <p:spPr>
          <a:xfrm>
            <a:off x="1128277" y="758350"/>
            <a:ext cx="948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6">
                    <a:lumMod val="50000"/>
                  </a:schemeClr>
                </a:solidFill>
              </a:rPr>
              <a:t>dagadagadagadagadagadagadagadaga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kraka zvezda 1"/>
          <p:cNvSpPr>
            <a:spLocks noChangeAspect="1"/>
          </p:cNvSpPr>
          <p:nvPr/>
        </p:nvSpPr>
        <p:spPr>
          <a:xfrm>
            <a:off x="4552950" y="2418275"/>
            <a:ext cx="3396367" cy="3396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oljeZBesedilom 3"/>
          <p:cNvSpPr txBox="1"/>
          <p:nvPr/>
        </p:nvSpPr>
        <p:spPr>
          <a:xfrm>
            <a:off x="9199660" y="3133033"/>
            <a:ext cx="2992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Interprétation :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/>
              <a:t>a</a:t>
            </a:r>
            <a:r>
              <a:rPr lang="fr-FR" sz="1600" dirty="0" smtClean="0"/>
              <a:t> = avancer</a:t>
            </a:r>
          </a:p>
          <a:p>
            <a:endParaRPr lang="fr-FR" sz="1600" dirty="0"/>
          </a:p>
          <a:p>
            <a:r>
              <a:rPr lang="fr-FR" sz="1600" dirty="0" smtClean="0"/>
              <a:t>d </a:t>
            </a:r>
            <a:r>
              <a:rPr lang="fr-FR" sz="1600" dirty="0"/>
              <a:t>= </a:t>
            </a:r>
            <a:r>
              <a:rPr lang="fr-FR" sz="1600" dirty="0" smtClean="0"/>
              <a:t>tourner à droite de 144°</a:t>
            </a:r>
          </a:p>
          <a:p>
            <a:endParaRPr lang="fr-FR" sz="1600" dirty="0"/>
          </a:p>
          <a:p>
            <a:r>
              <a:rPr lang="fr-FR" sz="1600" dirty="0" smtClean="0"/>
              <a:t>g </a:t>
            </a:r>
            <a:r>
              <a:rPr lang="fr-FR" sz="1600" dirty="0"/>
              <a:t>= </a:t>
            </a:r>
            <a:r>
              <a:rPr lang="fr-FR" sz="1600" dirty="0" smtClean="0"/>
              <a:t>tourner à gauche </a:t>
            </a:r>
            <a:r>
              <a:rPr lang="fr-FR" sz="1600" dirty="0"/>
              <a:t>de </a:t>
            </a:r>
            <a:r>
              <a:rPr lang="fr-FR" sz="1600" dirty="0" smtClean="0"/>
              <a:t>72°</a:t>
            </a:r>
            <a:endParaRPr lang="fr-FR" sz="1600" dirty="0"/>
          </a:p>
        </p:txBody>
      </p:sp>
      <p:cxnSp>
        <p:nvCxnSpPr>
          <p:cNvPr id="6" name="Raven povezovalnik 5"/>
          <p:cNvCxnSpPr/>
          <p:nvPr/>
        </p:nvCxnSpPr>
        <p:spPr>
          <a:xfrm flipH="1">
            <a:off x="6933537" y="3757862"/>
            <a:ext cx="1015781" cy="7664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en povezovalnik 6"/>
          <p:cNvCxnSpPr>
            <a:endCxn id="16" idx="3"/>
          </p:cNvCxnSpPr>
          <p:nvPr/>
        </p:nvCxnSpPr>
        <p:spPr>
          <a:xfrm>
            <a:off x="6920604" y="4524292"/>
            <a:ext cx="380062" cy="129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en povezovalnik 7"/>
          <p:cNvCxnSpPr>
            <a:endCxn id="16" idx="3"/>
          </p:cNvCxnSpPr>
          <p:nvPr/>
        </p:nvCxnSpPr>
        <p:spPr>
          <a:xfrm>
            <a:off x="6275546" y="4998135"/>
            <a:ext cx="1025120" cy="816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ovezovalnik 8"/>
          <p:cNvCxnSpPr>
            <a:stCxn id="16" idx="2"/>
          </p:cNvCxnSpPr>
          <p:nvPr/>
        </p:nvCxnSpPr>
        <p:spPr>
          <a:xfrm flipV="1">
            <a:off x="5201601" y="4998126"/>
            <a:ext cx="1083285" cy="816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ovezovalnik 9"/>
          <p:cNvCxnSpPr/>
          <p:nvPr/>
        </p:nvCxnSpPr>
        <p:spPr>
          <a:xfrm flipV="1">
            <a:off x="5871634" y="2418276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ovezovalnik 10"/>
          <p:cNvCxnSpPr/>
          <p:nvPr/>
        </p:nvCxnSpPr>
        <p:spPr>
          <a:xfrm flipV="1">
            <a:off x="5219045" y="4495313"/>
            <a:ext cx="364320" cy="12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ovezovalnik 11"/>
          <p:cNvCxnSpPr/>
          <p:nvPr/>
        </p:nvCxnSpPr>
        <p:spPr>
          <a:xfrm>
            <a:off x="4552954" y="3715568"/>
            <a:ext cx="1019608" cy="779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ovezovalnik 12"/>
          <p:cNvCxnSpPr/>
          <p:nvPr/>
        </p:nvCxnSpPr>
        <p:spPr>
          <a:xfrm flipH="1">
            <a:off x="4552954" y="3715559"/>
            <a:ext cx="1316951" cy="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ovezovalnik 13"/>
          <p:cNvCxnSpPr/>
          <p:nvPr/>
        </p:nvCxnSpPr>
        <p:spPr>
          <a:xfrm>
            <a:off x="6251134" y="2418275"/>
            <a:ext cx="432219" cy="13004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ovezovalnik 14"/>
          <p:cNvCxnSpPr/>
          <p:nvPr/>
        </p:nvCxnSpPr>
        <p:spPr>
          <a:xfrm>
            <a:off x="6705268" y="3708205"/>
            <a:ext cx="1244045" cy="7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avokotnik 15"/>
          <p:cNvSpPr/>
          <p:nvPr/>
        </p:nvSpPr>
        <p:spPr>
          <a:xfrm>
            <a:off x="-1363237" y="2278952"/>
            <a:ext cx="7417031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39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MP</a:t>
            </a:r>
            <a:endParaRPr lang="sl-SI" sz="23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184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fractale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998949" y="2213113"/>
            <a:ext cx="3245541" cy="37776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fr-FR" dirty="0"/>
              <a:t>A = {F;G;+;-}, </a:t>
            </a:r>
            <a:r>
              <a:rPr lang="fr-FR" dirty="0" smtClean="0"/>
              <a:t>graine </a:t>
            </a:r>
            <a:r>
              <a:rPr lang="fr-FR" dirty="0"/>
              <a:t>= </a:t>
            </a:r>
            <a:r>
              <a:rPr lang="fr-FR" dirty="0" smtClean="0"/>
              <a:t>F-G-G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(F) = F-G+F+G-F 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(G) = GG</a:t>
            </a:r>
          </a:p>
          <a:p>
            <a:pPr marL="457200" lvl="1" indent="0">
              <a:buNone/>
            </a:pPr>
            <a:r>
              <a:rPr lang="el-GR" dirty="0" smtClean="0"/>
              <a:t>φ</a:t>
            </a:r>
            <a:r>
              <a:rPr lang="fr-FR" dirty="0" smtClean="0"/>
              <a:t>(+) = + et </a:t>
            </a:r>
            <a:r>
              <a:rPr lang="el-GR" dirty="0"/>
              <a:t>φ</a:t>
            </a:r>
            <a:r>
              <a:rPr lang="fr-FR" dirty="0" smtClean="0"/>
              <a:t>(-)=-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u="sng" dirty="0" smtClean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F ou G : avancer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+ : tourner de 120° 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: tourner de 120° vers la droite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1" y="3630726"/>
            <a:ext cx="1390650" cy="12763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5004" y="3242682"/>
            <a:ext cx="2533650" cy="1990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15726" r="6922" b="7988"/>
          <a:stretch/>
        </p:blipFill>
        <p:spPr>
          <a:xfrm rot="10800000">
            <a:off x="8794142" y="2846567"/>
            <a:ext cx="3204375" cy="278295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4314907" y="233065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 smtClean="0"/>
              <a:t>2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6518599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4</a:t>
            </a:r>
            <a:r>
              <a:rPr lang="fr-FR" dirty="0" smtClean="0"/>
              <a:t>(graine)</a:t>
            </a:r>
            <a:endParaRPr lang="fr-FR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9633004" y="2332382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φ</a:t>
            </a:r>
            <a:r>
              <a:rPr lang="fr-FR" baseline="30000" dirty="0"/>
              <a:t>5</a:t>
            </a:r>
            <a:r>
              <a:rPr lang="fr-FR" dirty="0" smtClean="0"/>
              <a:t>(graine)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rapport avec les arbres</a:t>
            </a:r>
            <a:endParaRPr lang="fr-FR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arbres possèdent une structure récursive et autosimilaire</a:t>
            </a:r>
            <a:endParaRPr lang="fr-FR" dirty="0"/>
          </a:p>
        </p:txBody>
      </p:sp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2" y="3603635"/>
            <a:ext cx="2800959" cy="21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0"/>
            <a:ext cx="9144000" cy="6858000"/>
          </a:xfrm>
          <a:prstGeom prst="rect">
            <a:avLst/>
          </a:prstGeom>
        </p:spPr>
      </p:pic>
      <p:sp>
        <p:nvSpPr>
          <p:cNvPr id="19" name="Elipsa 18"/>
          <p:cNvSpPr/>
          <p:nvPr/>
        </p:nvSpPr>
        <p:spPr>
          <a:xfrm rot="19845302">
            <a:off x="6935203" y="4460968"/>
            <a:ext cx="1836479" cy="268689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Raven puščični povezovalnik 19"/>
          <p:cNvCxnSpPr>
            <a:endCxn id="19" idx="0"/>
          </p:cNvCxnSpPr>
          <p:nvPr/>
        </p:nvCxnSpPr>
        <p:spPr>
          <a:xfrm>
            <a:off x="6814268" y="1725433"/>
            <a:ext cx="382842" cy="29067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6877878" y="4921856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5" t="71768" r="24709"/>
          <a:stretch/>
        </p:blipFill>
        <p:spPr>
          <a:xfrm>
            <a:off x="5057030" y="2703442"/>
            <a:ext cx="2154804" cy="19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Qu’est-ce qu’un alphabet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3291839"/>
                <a:ext cx="9622972" cy="1135696"/>
              </a:xfrm>
              <a:prstGeom prst="rect">
                <a:avLst/>
              </a:prstGeom>
              <a:blipFill>
                <a:blip r:embed="rId2"/>
                <a:stretch>
                  <a:fillRect r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9" y="95416"/>
            <a:ext cx="7882331" cy="66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102" cy="37197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2" y="2318380"/>
            <a:ext cx="6591897" cy="4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d’arbre en 2D obtenu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2" y="2282023"/>
            <a:ext cx="2830991" cy="4289729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323785" y="1922889"/>
            <a:ext cx="411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= {X,F,+,-,[,]}</a:t>
            </a:r>
          </a:p>
          <a:p>
            <a:r>
              <a:rPr lang="fr-FR" dirty="0" smtClean="0"/>
              <a:t>Graine = {X}</a:t>
            </a:r>
            <a:endParaRPr lang="fr-FR" dirty="0"/>
          </a:p>
          <a:p>
            <a:endParaRPr lang="fr-FR" dirty="0" smtClean="0"/>
          </a:p>
          <a:p>
            <a:r>
              <a:rPr lang="el-GR" dirty="0"/>
              <a:t>φ </a:t>
            </a:r>
            <a:r>
              <a:rPr lang="fr-FR" dirty="0" smtClean="0"/>
              <a:t>(</a:t>
            </a:r>
            <a:r>
              <a:rPr lang="en-US" dirty="0" smtClean="0"/>
              <a:t>X) = F[[-X][+X]]F[+FX]-X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 smtClean="0"/>
              <a:t>F) = FF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</a:t>
            </a:r>
            <a:r>
              <a:rPr lang="fr-FR" dirty="0" smtClean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rgbClr val="0070C0"/>
                </a:solidFill>
              </a:rPr>
              <a:t>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-  : </a:t>
            </a:r>
            <a:r>
              <a:rPr lang="fr-FR" dirty="0">
                <a:solidFill>
                  <a:srgbClr val="0070C0"/>
                </a:solidFill>
              </a:rPr>
              <a:t>tourner de </a:t>
            </a:r>
            <a:r>
              <a:rPr lang="fr-FR" dirty="0" smtClean="0">
                <a:solidFill>
                  <a:srgbClr val="0070C0"/>
                </a:solidFill>
              </a:rPr>
              <a:t>30° </a:t>
            </a:r>
            <a:r>
              <a:rPr lang="fr-FR" dirty="0">
                <a:solidFill>
                  <a:srgbClr val="0070C0"/>
                </a:solidFill>
              </a:rPr>
              <a:t>vers la </a:t>
            </a:r>
            <a:r>
              <a:rPr lang="fr-FR" dirty="0" smtClean="0">
                <a:solidFill>
                  <a:srgbClr val="0070C0"/>
                </a:solidFill>
              </a:rPr>
              <a:t>droite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 smtClean="0">
                <a:solidFill>
                  <a:srgbClr val="0070C0"/>
                </a:solidFill>
              </a:rPr>
              <a:t>] : retourner à la dernière position sauvegardée</a:t>
            </a:r>
            <a:endParaRPr lang="fr-FR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8929314" y="1612612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 smtClean="0"/>
              <a:t>7</a:t>
            </a:r>
            <a:r>
              <a:rPr lang="fr-FR" sz="3200" dirty="0" smtClean="0"/>
              <a:t>(X)</a:t>
            </a:r>
            <a:endParaRPr lang="fr-FR" sz="32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23" y="3429000"/>
            <a:ext cx="2524125" cy="312420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5825654" y="1752907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φ</a:t>
            </a:r>
            <a:r>
              <a:rPr lang="fr-FR" sz="3200" baseline="30000" dirty="0"/>
              <a:t>5</a:t>
            </a:r>
            <a:r>
              <a:rPr lang="fr-FR" sz="3200" dirty="0" smtClean="0"/>
              <a:t>(X)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0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545217" y="457132"/>
            <a:ext cx="8911687" cy="1280890"/>
          </a:xfrm>
        </p:spPr>
        <p:txBody>
          <a:bodyPr/>
          <a:lstStyle/>
          <a:p>
            <a:r>
              <a:rPr lang="fr-FR" dirty="0" smtClean="0"/>
              <a:t>Extension des L-systèmes</a:t>
            </a:r>
            <a:endParaRPr lang="fr-F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exemple de L-système stochastique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9" y="1550315"/>
            <a:ext cx="6908417" cy="4621493"/>
          </a:xfrm>
          <a:prstGeom prst="rect">
            <a:avLst/>
          </a:prstGeom>
        </p:spPr>
      </p:pic>
      <p:sp>
        <p:nvSpPr>
          <p:cNvPr id="3" name="PoljeZBesedilom 2"/>
          <p:cNvSpPr txBox="1"/>
          <p:nvPr/>
        </p:nvSpPr>
        <p:spPr>
          <a:xfrm>
            <a:off x="930303" y="1510558"/>
            <a:ext cx="39859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= </a:t>
            </a:r>
            <a:r>
              <a:rPr lang="fr-FR" dirty="0" smtClean="0"/>
              <a:t>{F</a:t>
            </a:r>
            <a:r>
              <a:rPr lang="fr-FR" dirty="0"/>
              <a:t>,+,-,[,]}</a:t>
            </a:r>
          </a:p>
          <a:p>
            <a:r>
              <a:rPr lang="fr-FR" dirty="0"/>
              <a:t>Graine = </a:t>
            </a:r>
            <a:r>
              <a:rPr lang="fr-FR" dirty="0" smtClean="0"/>
              <a:t>{F}</a:t>
            </a:r>
            <a:endParaRPr lang="fr-FR" dirty="0"/>
          </a:p>
          <a:p>
            <a:endParaRPr lang="fr-FR" dirty="0"/>
          </a:p>
          <a:p>
            <a:r>
              <a:rPr lang="en-US" dirty="0" smtClean="0"/>
              <a:t>		 F[+F]F[-F]F </a:t>
            </a:r>
          </a:p>
          <a:p>
            <a:r>
              <a:rPr lang="el-GR" dirty="0"/>
              <a:t>φ </a:t>
            </a:r>
            <a:r>
              <a:rPr lang="fr-FR" dirty="0"/>
              <a:t>(</a:t>
            </a:r>
            <a:r>
              <a:rPr lang="en-US" dirty="0"/>
              <a:t>F</a:t>
            </a:r>
            <a:r>
              <a:rPr lang="en-US" dirty="0" smtClean="0"/>
              <a:t>)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  F[+F]F</a:t>
            </a:r>
          </a:p>
          <a:p>
            <a:r>
              <a:rPr lang="en-US" dirty="0" smtClean="0"/>
              <a:t>		 F[-F]F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u="sng" dirty="0">
                <a:solidFill>
                  <a:srgbClr val="0070C0"/>
                </a:solidFill>
              </a:rPr>
              <a:t>Interprétation 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F : avancer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+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gauche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-  : tourner de </a:t>
            </a:r>
            <a:r>
              <a:rPr lang="fr-FR" dirty="0" smtClean="0">
                <a:solidFill>
                  <a:srgbClr val="0070C0"/>
                </a:solidFill>
              </a:rPr>
              <a:t>25,7° </a:t>
            </a:r>
            <a:r>
              <a:rPr lang="fr-FR" dirty="0">
                <a:solidFill>
                  <a:srgbClr val="0070C0"/>
                </a:solidFill>
              </a:rPr>
              <a:t>vers la droite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[  : sauvegarder la position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] : retourner à la dernière position sauvegardée</a:t>
            </a:r>
          </a:p>
          <a:p>
            <a:endParaRPr lang="fr-FR" dirty="0"/>
          </a:p>
        </p:txBody>
      </p:sp>
      <p:sp>
        <p:nvSpPr>
          <p:cNvPr id="4" name="Levi zaviti oklepaj 3"/>
          <p:cNvSpPr/>
          <p:nvPr/>
        </p:nvSpPr>
        <p:spPr>
          <a:xfrm>
            <a:off x="1820849" y="2218414"/>
            <a:ext cx="159026" cy="11370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oljeZBesedilom 6"/>
          <p:cNvSpPr txBox="1"/>
          <p:nvPr/>
        </p:nvSpPr>
        <p:spPr>
          <a:xfrm>
            <a:off x="3279482" y="2417600"/>
            <a:ext cx="1580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Avec une probabilité de 1/3 chacun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942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1536" b="70119"/>
          <a:stretch/>
        </p:blipFill>
        <p:spPr bwMode="auto">
          <a:xfrm>
            <a:off x="2258171" y="1421419"/>
            <a:ext cx="9303026" cy="200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discordapp.net/attachments/401833754823229440/407923258030030848/ex2.JPG?width=1280&amp;height=7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51449" r="5895" b="1783"/>
          <a:stretch/>
        </p:blipFill>
        <p:spPr bwMode="auto">
          <a:xfrm>
            <a:off x="2258171" y="3545227"/>
            <a:ext cx="9303026" cy="31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1825687" y="504800"/>
            <a:ext cx="100018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Des L-systèmes qui dépendent du 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010298" y="446086"/>
            <a:ext cx="8911687" cy="1280890"/>
          </a:xfrm>
        </p:spPr>
        <p:txBody>
          <a:bodyPr/>
          <a:lstStyle/>
          <a:p>
            <a:r>
              <a:rPr lang="fr-FR" dirty="0" smtClean="0"/>
              <a:t>L-systèmes en 3D</a:t>
            </a:r>
            <a:endParaRPr lang="fr-FR" dirty="0"/>
          </a:p>
        </p:txBody>
      </p:sp>
      <p:pic>
        <p:nvPicPr>
          <p:cNvPr id="1026" name="Picture 2" descr="https://thumbs.dreamstime.com/z/arbre-de-chne-de-vecteur-2377853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4"/>
          <a:stretch/>
        </p:blipFill>
        <p:spPr bwMode="auto">
          <a:xfrm>
            <a:off x="174929" y="2216816"/>
            <a:ext cx="4834473" cy="36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Raven puščični povezovalnik 3"/>
          <p:cNvCxnSpPr>
            <a:stCxn id="1026" idx="3"/>
          </p:cNvCxnSpPr>
          <p:nvPr/>
        </p:nvCxnSpPr>
        <p:spPr>
          <a:xfrm>
            <a:off x="5009402" y="4066294"/>
            <a:ext cx="2146772" cy="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uščica gor 4"/>
          <p:cNvSpPr/>
          <p:nvPr/>
        </p:nvSpPr>
        <p:spPr>
          <a:xfrm rot="5400000">
            <a:off x="5291673" y="2762320"/>
            <a:ext cx="2011600" cy="2576141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http://www.bonsaitreegardener.net/wp-content/uploads/2015/04/tropical-bonsai-tr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43" y="1247077"/>
            <a:ext cx="4666284" cy="56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lafermetropicale.com/wordpress/wp-content/uploads/2015/07/La-Ferme-Tropicale-Les-Tortues-terrestres-Testudo-herman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436" y="2229107"/>
            <a:ext cx="5606157" cy="38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Extension de la turtle</a:t>
            </a:r>
            <a:endParaRPr lang="fr-FR" dirty="0"/>
          </a:p>
        </p:txBody>
      </p:sp>
      <p:sp>
        <p:nvSpPr>
          <p:cNvPr id="20" name="PoljeZBesedilom 19"/>
          <p:cNvSpPr txBox="1"/>
          <p:nvPr/>
        </p:nvSpPr>
        <p:spPr>
          <a:xfrm>
            <a:off x="8068072" y="2532807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4" name="PoljeZBesedilom 23"/>
          <p:cNvSpPr txBox="1"/>
          <p:nvPr/>
        </p:nvSpPr>
        <p:spPr>
          <a:xfrm>
            <a:off x="6472883" y="1659373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Z</a:t>
            </a:r>
          </a:p>
        </p:txBody>
      </p:sp>
      <p:sp>
        <p:nvSpPr>
          <p:cNvPr id="23" name="PoljeZBesedilom 22"/>
          <p:cNvSpPr txBox="1"/>
          <p:nvPr/>
        </p:nvSpPr>
        <p:spPr>
          <a:xfrm>
            <a:off x="3960065" y="4098595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Y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5" name="PoljeZBesedilom 24"/>
          <p:cNvSpPr txBox="1"/>
          <p:nvPr/>
        </p:nvSpPr>
        <p:spPr>
          <a:xfrm>
            <a:off x="6370590" y="1582182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Z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6" name="PoljeZBesedilom 25"/>
          <p:cNvSpPr txBox="1"/>
          <p:nvPr/>
        </p:nvSpPr>
        <p:spPr>
          <a:xfrm>
            <a:off x="8021050" y="2437192"/>
            <a:ext cx="466278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X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44" name="Skupina 43"/>
          <p:cNvGrpSpPr/>
          <p:nvPr/>
        </p:nvGrpSpPr>
        <p:grpSpPr>
          <a:xfrm>
            <a:off x="5885765" y="1772156"/>
            <a:ext cx="693060" cy="2126037"/>
            <a:chOff x="5885765" y="1772156"/>
            <a:chExt cx="693060" cy="2126037"/>
          </a:xfrm>
        </p:grpSpPr>
        <p:cxnSp>
          <p:nvCxnSpPr>
            <p:cNvPr id="37" name="Raven povezovalnik 36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Navzgor ukrivljena puščica 31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" name="Raven puščični povezovalnik 4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Skupina 46"/>
          <p:cNvGrpSpPr/>
          <p:nvPr/>
        </p:nvGrpSpPr>
        <p:grpSpPr>
          <a:xfrm rot="2974450">
            <a:off x="6739811" y="2113733"/>
            <a:ext cx="693060" cy="2126037"/>
            <a:chOff x="5885765" y="1772156"/>
            <a:chExt cx="693060" cy="2126037"/>
          </a:xfrm>
        </p:grpSpPr>
        <p:cxnSp>
          <p:nvCxnSpPr>
            <p:cNvPr id="48" name="Raven povezovalnik 47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Navzgor ukrivljena puščica 48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0" name="Raven puščični povezovalnik 49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Skupina 50"/>
          <p:cNvGrpSpPr/>
          <p:nvPr/>
        </p:nvGrpSpPr>
        <p:grpSpPr>
          <a:xfrm rot="16200000">
            <a:off x="4799928" y="2818491"/>
            <a:ext cx="693060" cy="2126037"/>
            <a:chOff x="5885765" y="1772156"/>
            <a:chExt cx="693060" cy="2126037"/>
          </a:xfrm>
        </p:grpSpPr>
        <p:cxnSp>
          <p:nvCxnSpPr>
            <p:cNvPr id="52" name="Raven povezovalnik 51"/>
            <p:cNvCxnSpPr/>
            <p:nvPr/>
          </p:nvCxnSpPr>
          <p:spPr>
            <a:xfrm flipV="1">
              <a:off x="6255143" y="2629912"/>
              <a:ext cx="0" cy="126828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Navzgor ukrivljena puščica 52"/>
            <p:cNvSpPr/>
            <p:nvPr/>
          </p:nvSpPr>
          <p:spPr>
            <a:xfrm rot="5400000">
              <a:off x="5787678" y="2327193"/>
              <a:ext cx="889233" cy="693060"/>
            </a:xfrm>
            <a:prstGeom prst="curvedUpArrow">
              <a:avLst>
                <a:gd name="adj1" fmla="val 27271"/>
                <a:gd name="adj2" fmla="val 46303"/>
                <a:gd name="adj3" fmla="val 448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4" name="Raven puščični povezovalnik 53"/>
            <p:cNvCxnSpPr/>
            <p:nvPr/>
          </p:nvCxnSpPr>
          <p:spPr>
            <a:xfrm flipV="1">
              <a:off x="6255143" y="1772156"/>
              <a:ext cx="0" cy="85775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7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Utilisation de</a:t>
            </a:r>
            <a:endParaRPr lang="fr-FR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8" y="555473"/>
            <a:ext cx="3337060" cy="876583"/>
          </a:xfrm>
          <a:prstGeom prst="rect">
            <a:avLst/>
          </a:prstGeom>
        </p:spPr>
      </p:pic>
      <p:pic>
        <p:nvPicPr>
          <p:cNvPr id="5" name="Označba mesta vsebine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1" t="8733" b="32770"/>
          <a:stretch/>
        </p:blipFill>
        <p:spPr>
          <a:xfrm>
            <a:off x="0" y="2907438"/>
            <a:ext cx="6469562" cy="3511118"/>
          </a:xfrm>
        </p:spPr>
      </p:pic>
      <p:pic>
        <p:nvPicPr>
          <p:cNvPr id="2050" name="Picture 2" descr="https://cdn.discordapp.com/attachments/401833754823229440/405397922352726016/FORETDECL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83" y="2467993"/>
            <a:ext cx="7624418" cy="43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essais d’impression 3D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" y="2213325"/>
            <a:ext cx="3927282" cy="3927282"/>
          </a:xfrm>
          <a:prstGeom prst="rect">
            <a:avLst/>
          </a:prstGeom>
        </p:spPr>
      </p:pic>
      <p:pic>
        <p:nvPicPr>
          <p:cNvPr id="6" name="Označba mesta vsebin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 rot="5400000">
            <a:off x="6318365" y="1512602"/>
            <a:ext cx="2444951" cy="2253815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4" y="3852912"/>
            <a:ext cx="2253815" cy="3005087"/>
          </a:xfrm>
          <a:prstGeom prst="rect">
            <a:avLst/>
          </a:prstGeom>
        </p:spPr>
      </p:pic>
      <p:cxnSp>
        <p:nvCxnSpPr>
          <p:cNvPr id="9" name="Raven puščični povezovalnik 8"/>
          <p:cNvCxnSpPr>
            <a:stCxn id="4" idx="3"/>
            <a:endCxn id="6" idx="2"/>
          </p:cNvCxnSpPr>
          <p:nvPr/>
        </p:nvCxnSpPr>
        <p:spPr>
          <a:xfrm flipV="1">
            <a:off x="4122592" y="2639510"/>
            <a:ext cx="2291341" cy="1537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>
            <a:stCxn id="4" idx="3"/>
            <a:endCxn id="7" idx="1"/>
          </p:cNvCxnSpPr>
          <p:nvPr/>
        </p:nvCxnSpPr>
        <p:spPr>
          <a:xfrm>
            <a:off x="4122592" y="4176966"/>
            <a:ext cx="2291342" cy="11784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7256" y="57660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Qu’est-ce qu’un mot ?</a:t>
            </a:r>
            <a:endParaRPr lang="fr-F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2400" dirty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mot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′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alphabet</m:t>
                          </m:r>
                          <m:r>
                            <m:rPr>
                              <m:nor/>
                            </m:rPr>
                            <a:rPr lang="fr-FR" sz="2400" b="0" i="0" dirty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est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fini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par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une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suite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’é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l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é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ments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de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 smtClean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311071"/>
                <a:ext cx="10328366" cy="461665"/>
              </a:xfrm>
              <a:prstGeom prst="rect">
                <a:avLst/>
              </a:prstGeom>
              <a:blipFill>
                <a:blip r:embed="rId2"/>
                <a:stretch>
                  <a:fillRect l="-236" r="-2656" b="-19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Par exemple avec l’alphabet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 smtClean="0"/>
                  <a:t> : '</a:t>
                </a:r>
                <a:r>
                  <a:rPr lang="fr-FR" sz="2400" dirty="0" err="1" smtClean="0"/>
                  <a:t>ababbba</a:t>
                </a:r>
                <a:r>
                  <a:rPr lang="fr-FR" sz="2400" dirty="0" smtClean="0"/>
                  <a:t>' est un mot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2400" dirty="0" smtClean="0"/>
                  <a:t>alors que 'abc' ne l'est pas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3226308"/>
                <a:ext cx="9109166" cy="830997"/>
              </a:xfrm>
              <a:prstGeom prst="rect">
                <a:avLst/>
              </a:prstGeom>
              <a:blipFill>
                <a:blip r:embed="rId3"/>
                <a:stretch>
                  <a:fillRect t="-5839" r="-268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smtClean="0"/>
                  <a:t>On définit un 'mot vide' noté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39" y="4831675"/>
                <a:ext cx="5360522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0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en cours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7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adaptation à </a:t>
            </a:r>
            <a:r>
              <a:rPr lang="fr-FR" dirty="0" smtClean="0"/>
              <a:t>l'environnement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082835" y="1352323"/>
            <a:ext cx="8707084" cy="4938277"/>
            <a:chOff x="1560321" y="1352323"/>
            <a:chExt cx="8707084" cy="493827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49001" t="36211" r="1363" b="34311"/>
            <a:stretch/>
          </p:blipFill>
          <p:spPr>
            <a:xfrm>
              <a:off x="1560321" y="4029179"/>
              <a:ext cx="3030582" cy="222939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b="66364"/>
            <a:stretch/>
          </p:blipFill>
          <p:spPr>
            <a:xfrm>
              <a:off x="1560321" y="1352323"/>
              <a:ext cx="5901439" cy="243000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/>
            <a:srcRect t="46913" r="2606"/>
            <a:stretch/>
          </p:blipFill>
          <p:spPr>
            <a:xfrm>
              <a:off x="4511040" y="3782327"/>
              <a:ext cx="5747657" cy="250827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r="51180"/>
            <a:stretch/>
          </p:blipFill>
          <p:spPr>
            <a:xfrm>
              <a:off x="7386354" y="1352323"/>
              <a:ext cx="2881051" cy="22313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60321" y="3782327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9268" y="3583652"/>
              <a:ext cx="2950719" cy="24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427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mutations de L système</a:t>
            </a:r>
            <a:endParaRPr lang="fr-FR" dirty="0"/>
          </a:p>
        </p:txBody>
      </p:sp>
      <p:sp>
        <p:nvSpPr>
          <p:cNvPr id="5" name="Pravokotnik 4"/>
          <p:cNvSpPr/>
          <p:nvPr/>
        </p:nvSpPr>
        <p:spPr>
          <a:xfrm>
            <a:off x="2780155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L-système parent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8" name="Pravokotnik 7"/>
          <p:cNvSpPr/>
          <p:nvPr/>
        </p:nvSpPr>
        <p:spPr>
          <a:xfrm>
            <a:off x="2932555" y="49339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Duplication et mutation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9" name="Pravokotnik 8"/>
          <p:cNvSpPr/>
          <p:nvPr/>
        </p:nvSpPr>
        <p:spPr>
          <a:xfrm>
            <a:off x="1088361" y="1640546"/>
            <a:ext cx="2233518" cy="85079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Départ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12" name="Kolenski povezovalnik 11"/>
          <p:cNvCxnSpPr>
            <a:endCxn id="5" idx="1"/>
          </p:cNvCxnSpPr>
          <p:nvPr/>
        </p:nvCxnSpPr>
        <p:spPr>
          <a:xfrm rot="16200000" flipH="1">
            <a:off x="2022746" y="2543910"/>
            <a:ext cx="939782" cy="575035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Kolenski povezovalnik 14"/>
          <p:cNvCxnSpPr>
            <a:endCxn id="8" idx="0"/>
          </p:cNvCxnSpPr>
          <p:nvPr/>
        </p:nvCxnSpPr>
        <p:spPr>
          <a:xfrm rot="5400000">
            <a:off x="3445681" y="4330349"/>
            <a:ext cx="1207269" cy="2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lenski povezovalnik 18"/>
          <p:cNvCxnSpPr>
            <a:stCxn id="7" idx="1"/>
            <a:endCxn id="8" idx="3"/>
          </p:cNvCxnSpPr>
          <p:nvPr/>
        </p:nvCxnSpPr>
        <p:spPr>
          <a:xfrm rot="10800000" flipV="1">
            <a:off x="5166073" y="5206980"/>
            <a:ext cx="1447936" cy="152400"/>
          </a:xfrm>
          <a:prstGeom prst="bentConnector3">
            <a:avLst>
              <a:gd name="adj1" fmla="val 577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avokotnik 6"/>
          <p:cNvSpPr/>
          <p:nvPr/>
        </p:nvSpPr>
        <p:spPr>
          <a:xfrm>
            <a:off x="6614009" y="4781585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Etude du phénotype (caractéristiques)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4" name="Kolenski povezovalnik 23"/>
          <p:cNvCxnSpPr>
            <a:stCxn id="7" idx="3"/>
            <a:endCxn id="6" idx="3"/>
          </p:cNvCxnSpPr>
          <p:nvPr/>
        </p:nvCxnSpPr>
        <p:spPr>
          <a:xfrm flipV="1">
            <a:off x="8847527" y="3301319"/>
            <a:ext cx="12700" cy="1905661"/>
          </a:xfrm>
          <a:prstGeom prst="bentConnector3">
            <a:avLst>
              <a:gd name="adj1" fmla="val 7685213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Kolenski povezovalnik 28"/>
          <p:cNvCxnSpPr>
            <a:stCxn id="6" idx="1"/>
          </p:cNvCxnSpPr>
          <p:nvPr/>
        </p:nvCxnSpPr>
        <p:spPr>
          <a:xfrm rot="10800000">
            <a:off x="5013675" y="3301319"/>
            <a:ext cx="1600335" cy="12700"/>
          </a:xfrm>
          <a:prstGeom prst="bentConnector3">
            <a:avLst>
              <a:gd name="adj1" fmla="val 1308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avokotnik 5"/>
          <p:cNvSpPr/>
          <p:nvPr/>
        </p:nvSpPr>
        <p:spPr>
          <a:xfrm>
            <a:off x="6614009" y="2875924"/>
            <a:ext cx="2233518" cy="8507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6"/>
                </a:solidFill>
              </a:rPr>
              <a:t>Sélection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et perspectives</a:t>
            </a:r>
            <a:endParaRPr lang="fr-FR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2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d’espèces disparues grâce à leurs fossile</a:t>
            </a:r>
            <a:endParaRPr lang="fr-F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433"/>
            <a:ext cx="4606629" cy="260156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1966" cy="425643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04" y="2526292"/>
            <a:ext cx="5152996" cy="4331708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2878372" y="3108960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Rhynia gwynnevaughanii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1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0155" y="695362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Qu’est-ce qu’un </a:t>
            </a:r>
            <a:r>
              <a:rPr lang="fr-FR" dirty="0" smtClean="0"/>
              <a:t>langage </a:t>
            </a:r>
            <a:r>
              <a:rPr lang="fr-FR" dirty="0"/>
              <a:t>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2800" dirty="0" smtClean="0"/>
                  <a:t>Un langage défini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est alors un sous ensemble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2800" dirty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800" dirty="0" smtClean="0"/>
                  <a:t> avec</a:t>
                </a:r>
                <a14:m>
                  <m:oMath xmlns:m="http://schemas.openxmlformats.org/officeDocument/2006/math">
                    <m:r>
                      <a:rPr lang="fr-FR" sz="280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65" y="3499304"/>
                <a:ext cx="6969665" cy="861774"/>
              </a:xfrm>
              <a:prstGeom prst="rect">
                <a:avLst/>
              </a:prstGeom>
              <a:blipFill>
                <a:blip r:embed="rId2"/>
                <a:stretch>
                  <a:fillRect l="-1486" t="-12766" r="-2885" b="-248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529108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que la concaténation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définit la loi interne de concaténation ' . '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tel que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endParaRPr lang="fr-FR" sz="2000" dirty="0" smtClean="0"/>
              </a:p>
              <a:p>
                <a:pPr algn="ctr"/>
                <a:r>
                  <a:rPr lang="fr-FR" sz="2000" dirty="0" smtClean="0"/>
                  <a:t>Et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000" dirty="0" smtClean="0"/>
              </a:p>
              <a:p>
                <a:endParaRPr lang="fr-FR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000" dirty="0" smtClean="0"/>
                  <a:t> est stable par la loi '.'</a:t>
                </a:r>
              </a:p>
              <a:p>
                <a:pPr algn="ctr"/>
                <a:endParaRPr lang="fr-FR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74" y="2273731"/>
                <a:ext cx="7785463" cy="3199979"/>
              </a:xfrm>
              <a:prstGeom prst="rect">
                <a:avLst/>
              </a:prstGeo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7306" y="386603"/>
            <a:ext cx="8911687" cy="1280890"/>
          </a:xfrm>
        </p:spPr>
        <p:txBody>
          <a:bodyPr/>
          <a:lstStyle/>
          <a:p>
            <a:pPr algn="ctr"/>
            <a:r>
              <a:rPr lang="fr-FR" dirty="0" smtClean="0"/>
              <a:t>Qu’est-ce qu’un morphisme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dispose de deux structures algébriques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,+,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,∗,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Un morphisme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 smtClean="0"/>
                  <a:t> est une application de A dans B </a:t>
                </a:r>
                <a:r>
                  <a:rPr lang="fr-FR" sz="2000" dirty="0" err="1" smtClean="0"/>
                  <a:t>tq</a:t>
                </a:r>
                <a:r>
                  <a:rPr lang="fr-FR" sz="2000" dirty="0" smtClean="0"/>
                  <a:t> :</a:t>
                </a:r>
              </a:p>
              <a:p>
                <a:pPr algn="ctr"/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06" y="2713119"/>
                <a:ext cx="9667306" cy="2246769"/>
              </a:xfrm>
              <a:prstGeom prst="rect">
                <a:avLst/>
              </a:prstGeom>
              <a:blipFill>
                <a:blip r:embed="rId2"/>
                <a:stretch>
                  <a:fillRect t="-1355" b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1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263" y="624110"/>
            <a:ext cx="9510349" cy="1280890"/>
          </a:xfrm>
        </p:spPr>
        <p:txBody>
          <a:bodyPr/>
          <a:lstStyle/>
          <a:p>
            <a:pPr algn="ctr"/>
            <a:r>
              <a:rPr lang="fr-FR" dirty="0" smtClean="0"/>
              <a:t>Un exemple de morphisme de Langage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On 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sz="2000" b="0" dirty="0" smtClean="0">
                  <a:ea typeface="Cambria Math" panose="02040503050406030204" pitchFamily="18" charset="0"/>
                </a:endParaRPr>
              </a:p>
              <a:p>
                <a:pPr algn="ctr"/>
                <a:r>
                  <a:rPr lang="fr-FR" sz="2000" dirty="0" smtClean="0"/>
                  <a:t>On définit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)→(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 smtClean="0"/>
                  <a:t> par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fr-FR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</m:t>
                      </m:r>
                    </m:oMath>
                  </m:oMathPara>
                </a14:m>
                <a:endParaRPr lang="fr-FR" sz="2000" dirty="0" smtClean="0"/>
              </a:p>
              <a:p>
                <a:pPr algn="ctr"/>
                <a:endParaRPr lang="fr-FR" sz="2000" dirty="0"/>
              </a:p>
              <a:p>
                <a:pPr algn="ctr"/>
                <a:r>
                  <a:rPr lang="fr-FR" sz="2000" dirty="0" smtClean="0"/>
                  <a:t>Alors par exemple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𝑡𝑖𝑝𝑒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.=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𝑝𝑒𝑡𝑖𝑡𝑒</m:t>
                    </m:r>
                  </m:oMath>
                </a14:m>
                <a:endParaRPr lang="fr-FR" sz="2000" dirty="0"/>
              </a:p>
              <a:p>
                <a:pPr algn="ctr"/>
                <a:endParaRPr lang="fr-FR" sz="200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3" y="2451861"/>
                <a:ext cx="8098971" cy="3447098"/>
              </a:xfrm>
              <a:prstGeom prst="rect">
                <a:avLst/>
              </a:prstGeom>
              <a:blipFill>
                <a:blip r:embed="rId2"/>
                <a:stretch>
                  <a:fillRect t="-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17373</TotalTime>
  <Words>862</Words>
  <Application>Microsoft Office PowerPoint</Application>
  <PresentationFormat>Širokozaslonsko</PresentationFormat>
  <Paragraphs>308</Paragraphs>
  <Slides>54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54</vt:i4>
      </vt:variant>
    </vt:vector>
  </HeadingPairs>
  <TitlesOfParts>
    <vt:vector size="60" baseType="lpstr">
      <vt:lpstr>Arial</vt:lpstr>
      <vt:lpstr>Cambria Math</vt:lpstr>
      <vt:lpstr>Century Gothic</vt:lpstr>
      <vt:lpstr>Wingdings</vt:lpstr>
      <vt:lpstr>Wingdings 3</vt:lpstr>
      <vt:lpstr>Šelest</vt:lpstr>
      <vt:lpstr>PowerPointova predstavitev</vt:lpstr>
      <vt:lpstr>PowerPointova predstavitev</vt:lpstr>
      <vt:lpstr>Complément théorique</vt:lpstr>
      <vt:lpstr>Qu’est-ce qu’un alphabet ?</vt:lpstr>
      <vt:lpstr>Qu’est-ce qu’un mot ?</vt:lpstr>
      <vt:lpstr>Qu’est-ce qu’un langage ?</vt:lpstr>
      <vt:lpstr>Qu’est-ce que la concaténation ?</vt:lpstr>
      <vt:lpstr>Qu’est-ce qu’un morphisme ?</vt:lpstr>
      <vt:lpstr>Un exemple de morphisme de Langage</vt:lpstr>
      <vt:lpstr>Présentation formelle</vt:lpstr>
      <vt:lpstr>Un exemple de L-système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Intérprétation via ‘turtle’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Interprétation fractale</vt:lpstr>
      <vt:lpstr>Le rapport avec les arbres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Exemple d’arbre en 2D obtenu</vt:lpstr>
      <vt:lpstr>Extension des L-systèmes</vt:lpstr>
      <vt:lpstr>Un exemple de L-système stochastique</vt:lpstr>
      <vt:lpstr>PowerPointova predstavitev</vt:lpstr>
      <vt:lpstr>L-systèmes en 3D</vt:lpstr>
      <vt:lpstr>Extension de la turtle</vt:lpstr>
      <vt:lpstr>Utilisation de</vt:lpstr>
      <vt:lpstr>Des essais d’impression 3D</vt:lpstr>
      <vt:lpstr>Projet en cours</vt:lpstr>
      <vt:lpstr>Une adaptation à l'environnement</vt:lpstr>
      <vt:lpstr>Des mutations de L système</vt:lpstr>
      <vt:lpstr>Conclusion et perspectives</vt:lpstr>
      <vt:lpstr>Modélisation d’espèces disparues grâce à leurs fossile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par L-systèmes</dc:title>
  <dc:creator>Thibault Marette</dc:creator>
  <cp:lastModifiedBy>Thibault Marette</cp:lastModifiedBy>
  <cp:revision>59</cp:revision>
  <dcterms:created xsi:type="dcterms:W3CDTF">2018-01-14T10:57:57Z</dcterms:created>
  <dcterms:modified xsi:type="dcterms:W3CDTF">2018-01-31T20:47:26Z</dcterms:modified>
</cp:coreProperties>
</file>